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embeddedFontLst>
    <p:embeddedFont>
      <p:font typeface="Garamond" panose="02020404030301010803" pitchFamily="18" charset="0"/>
      <p:regular r:id="rId10"/>
      <p:bold r:id="rId11"/>
      <p:italic r:id="rId12"/>
    </p:embeddedFont>
    <p:embeddedFont>
      <p:font typeface="Droid Sans" panose="020B0604020202020204" charset="0"/>
      <p:regular r:id="rId13"/>
      <p:bold r:id="rId14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6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137507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913127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603379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11613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88355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273142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75092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565936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630237" y="457200"/>
            <a:ext cx="294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pic" idx="2"/>
          </p:nvPr>
        </p:nvSpPr>
        <p:spPr>
          <a:xfrm>
            <a:off x="3887787" y="987425"/>
            <a:ext cx="4629299" cy="487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30237" y="2057400"/>
            <a:ext cx="2949600" cy="381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 sz="1600"/>
            </a:lvl1pPr>
            <a:lvl2pPr marL="457200" indent="0" rtl="0">
              <a:spcBef>
                <a:spcPts val="0"/>
              </a:spcBef>
              <a:buFont typeface="Arial"/>
              <a:buNone/>
              <a:defRPr sz="1400"/>
            </a:lvl2pPr>
            <a:lvl3pPr marL="914400" indent="0" rtl="0">
              <a:spcBef>
                <a:spcPts val="0"/>
              </a:spcBef>
              <a:buFont typeface="Arial"/>
              <a:buNone/>
              <a:defRPr sz="1200"/>
            </a:lvl3pPr>
            <a:lvl4pPr marL="1371600" indent="0" rtl="0">
              <a:spcBef>
                <a:spcPts val="0"/>
              </a:spcBef>
              <a:buFont typeface="Arial"/>
              <a:buNone/>
              <a:defRPr sz="1000"/>
            </a:lvl4pPr>
            <a:lvl5pPr marL="1828800" indent="0" rtl="0">
              <a:spcBef>
                <a:spcPts val="0"/>
              </a:spcBef>
              <a:buFont typeface="Arial"/>
              <a:buNone/>
              <a:defRPr sz="1000"/>
            </a:lvl5pPr>
            <a:lvl6pPr marL="2286000" indent="0" rtl="0">
              <a:spcBef>
                <a:spcPts val="0"/>
              </a:spcBef>
              <a:buFont typeface="Arial"/>
              <a:buNone/>
              <a:defRPr sz="1000"/>
            </a:lvl6pPr>
            <a:lvl7pPr marL="2743200" indent="0" rtl="0">
              <a:spcBef>
                <a:spcPts val="0"/>
              </a:spcBef>
              <a:buFont typeface="Arial"/>
              <a:buNone/>
              <a:defRPr sz="1000"/>
            </a:lvl7pPr>
            <a:lvl8pPr marL="3200400" indent="0" rtl="0">
              <a:spcBef>
                <a:spcPts val="0"/>
              </a:spcBef>
              <a:buFont typeface="Arial"/>
              <a:buNone/>
              <a:defRPr sz="1000"/>
            </a:lvl8pPr>
            <a:lvl9pPr marL="3657600" indent="0" rtl="0">
              <a:spcBef>
                <a:spcPts val="0"/>
              </a:spcBef>
              <a:buFont typeface="Arial"/>
              <a:buNone/>
              <a:defRPr sz="10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2308949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 rot="5400000">
            <a:off x="4732349" y="2171687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Shape 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2863" y="0"/>
            <a:ext cx="91868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Shape 36"/>
          <p:cNvSpPr txBox="1">
            <a:spLocks noGrp="1"/>
          </p:cNvSpPr>
          <p:nvPr>
            <p:ph type="ctrTitle"/>
          </p:nvPr>
        </p:nvSpPr>
        <p:spPr>
          <a:xfrm>
            <a:off x="3641725" y="1000125"/>
            <a:ext cx="49212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ubTitle" idx="1"/>
          </p:nvPr>
        </p:nvSpPr>
        <p:spPr>
          <a:xfrm>
            <a:off x="3662362" y="2400300"/>
            <a:ext cx="4916400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49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49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623887" y="1709738"/>
            <a:ext cx="7886700" cy="28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6000"/>
            </a:lvl1pPr>
            <a:lvl2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23887" y="4589462"/>
            <a:ext cx="7886700" cy="150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 sz="2400"/>
            </a:lvl1pPr>
            <a:lvl2pPr marL="457200" indent="0" rtl="0">
              <a:spcBef>
                <a:spcPts val="0"/>
              </a:spcBef>
              <a:buFont typeface="Arial"/>
              <a:buNone/>
              <a:defRPr sz="2000"/>
            </a:lvl2pPr>
            <a:lvl3pPr marL="914400" indent="0" rtl="0">
              <a:spcBef>
                <a:spcPts val="0"/>
              </a:spcBef>
              <a:buFont typeface="Arial"/>
              <a:buNone/>
              <a:defRPr sz="1800"/>
            </a:lvl3pPr>
            <a:lvl4pPr marL="1371600" indent="0" rtl="0">
              <a:spcBef>
                <a:spcPts val="0"/>
              </a:spcBef>
              <a:buFont typeface="Arial"/>
              <a:buNone/>
              <a:defRPr sz="1600"/>
            </a:lvl4pPr>
            <a:lvl5pPr marL="1828800" indent="0" rtl="0">
              <a:spcBef>
                <a:spcPts val="0"/>
              </a:spcBef>
              <a:buFont typeface="Arial"/>
              <a:buNone/>
              <a:defRPr sz="1600"/>
            </a:lvl5pPr>
            <a:lvl6pPr marL="2286000" indent="0" rtl="0">
              <a:spcBef>
                <a:spcPts val="0"/>
              </a:spcBef>
              <a:buFont typeface="Arial"/>
              <a:buNone/>
              <a:defRPr sz="1600"/>
            </a:lvl6pPr>
            <a:lvl7pPr marL="2743200" indent="0" rtl="0">
              <a:spcBef>
                <a:spcPts val="0"/>
              </a:spcBef>
              <a:buFont typeface="Arial"/>
              <a:buNone/>
              <a:defRPr sz="1600"/>
            </a:lvl7pPr>
            <a:lvl8pPr marL="3200400" indent="0" rtl="0">
              <a:spcBef>
                <a:spcPts val="0"/>
              </a:spcBef>
              <a:buFont typeface="Arial"/>
              <a:buNone/>
              <a:defRPr sz="1600"/>
            </a:lvl8pPr>
            <a:lvl9pPr marL="3657600" indent="0" rtl="0">
              <a:spcBef>
                <a:spcPts val="0"/>
              </a:spcBef>
              <a:buFont typeface="Arial"/>
              <a:buNone/>
              <a:defRPr sz="16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630237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30237" y="1681163"/>
            <a:ext cx="3868800" cy="823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 sz="2400" b="1"/>
            </a:lvl1pPr>
            <a:lvl2pPr marL="457200" indent="0" rtl="0">
              <a:spcBef>
                <a:spcPts val="0"/>
              </a:spcBef>
              <a:buFont typeface="Arial"/>
              <a:buNone/>
              <a:defRPr sz="2000" b="1"/>
            </a:lvl2pPr>
            <a:lvl3pPr marL="914400" indent="0" rtl="0">
              <a:spcBef>
                <a:spcPts val="0"/>
              </a:spcBef>
              <a:buFont typeface="Arial"/>
              <a:buNone/>
              <a:defRPr sz="1800" b="1"/>
            </a:lvl3pPr>
            <a:lvl4pPr marL="1371600" indent="0" rtl="0">
              <a:spcBef>
                <a:spcPts val="0"/>
              </a:spcBef>
              <a:buFont typeface="Arial"/>
              <a:buNone/>
              <a:defRPr sz="1600" b="1"/>
            </a:lvl4pPr>
            <a:lvl5pPr marL="1828800" indent="0" rtl="0">
              <a:spcBef>
                <a:spcPts val="0"/>
              </a:spcBef>
              <a:buFont typeface="Arial"/>
              <a:buNone/>
              <a:defRPr sz="1600" b="1"/>
            </a:lvl5pPr>
            <a:lvl6pPr marL="2286000" indent="0" rtl="0">
              <a:spcBef>
                <a:spcPts val="0"/>
              </a:spcBef>
              <a:buFont typeface="Arial"/>
              <a:buNone/>
              <a:defRPr sz="1600" b="1"/>
            </a:lvl6pPr>
            <a:lvl7pPr marL="2743200" indent="0" rtl="0">
              <a:spcBef>
                <a:spcPts val="0"/>
              </a:spcBef>
              <a:buFont typeface="Arial"/>
              <a:buNone/>
              <a:defRPr sz="1600" b="1"/>
            </a:lvl7pPr>
            <a:lvl8pPr marL="3200400" indent="0" rtl="0">
              <a:spcBef>
                <a:spcPts val="0"/>
              </a:spcBef>
              <a:buFont typeface="Arial"/>
              <a:buNone/>
              <a:defRPr sz="1600" b="1"/>
            </a:lvl8pPr>
            <a:lvl9pPr marL="3657600" indent="0" rtl="0">
              <a:spcBef>
                <a:spcPts val="0"/>
              </a:spcBef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630237" y="2505075"/>
            <a:ext cx="3868800" cy="368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699" cy="823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 sz="2400" b="1"/>
            </a:lvl1pPr>
            <a:lvl2pPr marL="457200" indent="0" rtl="0">
              <a:spcBef>
                <a:spcPts val="0"/>
              </a:spcBef>
              <a:buFont typeface="Arial"/>
              <a:buNone/>
              <a:defRPr sz="2000" b="1"/>
            </a:lvl2pPr>
            <a:lvl3pPr marL="914400" indent="0" rtl="0">
              <a:spcBef>
                <a:spcPts val="0"/>
              </a:spcBef>
              <a:buFont typeface="Arial"/>
              <a:buNone/>
              <a:defRPr sz="1800" b="1"/>
            </a:lvl3pPr>
            <a:lvl4pPr marL="1371600" indent="0" rtl="0">
              <a:spcBef>
                <a:spcPts val="0"/>
              </a:spcBef>
              <a:buFont typeface="Arial"/>
              <a:buNone/>
              <a:defRPr sz="1600" b="1"/>
            </a:lvl4pPr>
            <a:lvl5pPr marL="1828800" indent="0" rtl="0">
              <a:spcBef>
                <a:spcPts val="0"/>
              </a:spcBef>
              <a:buFont typeface="Arial"/>
              <a:buNone/>
              <a:defRPr sz="1600" b="1"/>
            </a:lvl5pPr>
            <a:lvl6pPr marL="2286000" indent="0" rtl="0">
              <a:spcBef>
                <a:spcPts val="0"/>
              </a:spcBef>
              <a:buFont typeface="Arial"/>
              <a:buNone/>
              <a:defRPr sz="1600" b="1"/>
            </a:lvl6pPr>
            <a:lvl7pPr marL="2743200" indent="0" rtl="0">
              <a:spcBef>
                <a:spcPts val="0"/>
              </a:spcBef>
              <a:buFont typeface="Arial"/>
              <a:buNone/>
              <a:defRPr sz="1600" b="1"/>
            </a:lvl7pPr>
            <a:lvl8pPr marL="3200400" indent="0" rtl="0">
              <a:spcBef>
                <a:spcPts val="0"/>
              </a:spcBef>
              <a:buFont typeface="Arial"/>
              <a:buNone/>
              <a:defRPr sz="1600" b="1"/>
            </a:lvl8pPr>
            <a:lvl9pPr marL="3657600" indent="0" rtl="0">
              <a:spcBef>
                <a:spcPts val="0"/>
              </a:spcBef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699" cy="368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630237" y="457200"/>
            <a:ext cx="2949600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4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3887787" y="987425"/>
            <a:ext cx="4629299" cy="487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3200"/>
            </a:lvl1pPr>
            <a:lvl2pPr rtl="0">
              <a:spcBef>
                <a:spcPts val="0"/>
              </a:spcBef>
              <a:defRPr sz="2800"/>
            </a:lvl2pPr>
            <a:lvl3pPr rtl="0">
              <a:spcBef>
                <a:spcPts val="0"/>
              </a:spcBef>
              <a:defRPr sz="2400"/>
            </a:lvl3pPr>
            <a:lvl4pPr rtl="0">
              <a:spcBef>
                <a:spcPts val="0"/>
              </a:spcBef>
              <a:defRPr sz="2000"/>
            </a:lvl4pPr>
            <a:lvl5pPr rtl="0">
              <a:spcBef>
                <a:spcPts val="0"/>
              </a:spcBef>
              <a:defRPr sz="2000"/>
            </a:lvl5pPr>
            <a:lvl6pPr rtl="0">
              <a:spcBef>
                <a:spcPts val="0"/>
              </a:spcBef>
              <a:defRPr sz="2000"/>
            </a:lvl6pPr>
            <a:lvl7pPr rtl="0">
              <a:spcBef>
                <a:spcPts val="0"/>
              </a:spcBef>
              <a:defRPr sz="2000"/>
            </a:lvl7pPr>
            <a:lvl8pPr rtl="0">
              <a:spcBef>
                <a:spcPts val="0"/>
              </a:spcBef>
              <a:defRPr sz="2000"/>
            </a:lvl8pPr>
            <a:lvl9pPr rtl="0">
              <a:spcBef>
                <a:spcPts val="0"/>
              </a:spcBef>
              <a:defRPr sz="20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2"/>
          </p:nvPr>
        </p:nvSpPr>
        <p:spPr>
          <a:xfrm>
            <a:off x="630237" y="2057400"/>
            <a:ext cx="2949600" cy="3811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 sz="1600"/>
            </a:lvl1pPr>
            <a:lvl2pPr marL="457200" indent="0" rtl="0">
              <a:spcBef>
                <a:spcPts val="0"/>
              </a:spcBef>
              <a:buFont typeface="Arial"/>
              <a:buNone/>
              <a:defRPr sz="1400"/>
            </a:lvl2pPr>
            <a:lvl3pPr marL="914400" indent="0" rtl="0">
              <a:spcBef>
                <a:spcPts val="0"/>
              </a:spcBef>
              <a:buFont typeface="Arial"/>
              <a:buNone/>
              <a:defRPr sz="1200"/>
            </a:lvl3pPr>
            <a:lvl4pPr marL="1371600" indent="0" rtl="0">
              <a:spcBef>
                <a:spcPts val="0"/>
              </a:spcBef>
              <a:buFont typeface="Arial"/>
              <a:buNone/>
              <a:defRPr sz="1000"/>
            </a:lvl4pPr>
            <a:lvl5pPr marL="1828800" indent="0" rtl="0">
              <a:spcBef>
                <a:spcPts val="0"/>
              </a:spcBef>
              <a:buFont typeface="Arial"/>
              <a:buNone/>
              <a:defRPr sz="1000"/>
            </a:lvl5pPr>
            <a:lvl6pPr marL="2286000" indent="0" rtl="0">
              <a:spcBef>
                <a:spcPts val="0"/>
              </a:spcBef>
              <a:buFont typeface="Arial"/>
              <a:buNone/>
              <a:defRPr sz="1000"/>
            </a:lvl6pPr>
            <a:lvl7pPr marL="2743200" indent="0" rtl="0">
              <a:spcBef>
                <a:spcPts val="0"/>
              </a:spcBef>
              <a:buFont typeface="Arial"/>
              <a:buNone/>
              <a:defRPr sz="1000"/>
            </a:lvl7pPr>
            <a:lvl8pPr marL="3200400" indent="0" rtl="0">
              <a:spcBef>
                <a:spcPts val="0"/>
              </a:spcBef>
              <a:buFont typeface="Arial"/>
              <a:buNone/>
              <a:defRPr sz="1000"/>
            </a:lvl8pPr>
            <a:lvl9pPr marL="3657600" indent="0" rtl="0">
              <a:spcBef>
                <a:spcPts val="0"/>
              </a:spcBef>
              <a:buFont typeface="Arial"/>
              <a:buNone/>
              <a:defRPr sz="10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5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68594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•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–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Char char="»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l" rtl="0">
              <a:spcBef>
                <a:spcPts val="0"/>
              </a:spcBef>
              <a:spcAft>
                <a:spcPts val="0"/>
              </a:spcAft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rive.google.com/a/colorado.edu/file/d/0B384ugwfpYaTb2dZcVA2U1Vnb28/view?usp=sharing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372416" y="1600200"/>
            <a:ext cx="55479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Connor </a:t>
            </a:r>
            <a:r>
              <a:rPr lang="en-US" sz="3600" b="0" i="0" u="none" strike="noStrike" cap="none" baseline="0" dirty="0" err="1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Guerrieri</a:t>
            </a:r>
            <a:endParaRPr lang="en-US" sz="3600" b="0" i="0" u="none" strike="noStrike" cap="none" baseline="0" dirty="0">
              <a:solidFill>
                <a:schemeClr val="lt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Adam Hol</a:t>
            </a:r>
            <a:r>
              <a:rPr lang="en-US" sz="3600" dirty="0">
                <a:latin typeface="Droid Sans"/>
                <a:ea typeface="Droid Sans"/>
                <a:cs typeface="Droid Sans"/>
                <a:sym typeface="Droid Sans"/>
              </a:rPr>
              <a:t>t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Brent </a:t>
            </a:r>
            <a:r>
              <a:rPr lang="en-US" sz="3600" b="0" i="0" u="none" strike="noStrike" cap="none" baseline="0" dirty="0" err="1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Pivnik</a:t>
            </a:r>
            <a:endParaRPr lang="en-US" sz="3600" b="0" i="0" u="none" strike="noStrike" cap="none" baseline="0" dirty="0">
              <a:solidFill>
                <a:schemeClr val="lt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Joey </a:t>
            </a:r>
            <a:r>
              <a:rPr lang="en-US" sz="3600" b="0" i="0" u="none" strike="noStrike" cap="none" baseline="0" dirty="0" err="1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Rener</a:t>
            </a:r>
            <a:endParaRPr lang="en-US" sz="3600" b="0" i="0" u="none" strike="noStrike" cap="none" baseline="0" dirty="0">
              <a:solidFill>
                <a:schemeClr val="lt1"/>
              </a:solidFill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Garamond"/>
              <a:buNone/>
            </a:pPr>
            <a:endParaRPr sz="2400" b="1" u="sng" dirty="0">
              <a:latin typeface="Droid Sans"/>
              <a:ea typeface="Droid Sans"/>
              <a:cs typeface="Droid Sans"/>
              <a:sym typeface="Droid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3600" b="1" i="0" u="sng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What is it?</a:t>
            </a: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25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-Puzzle game for Android</a:t>
            </a:r>
          </a:p>
          <a:p>
            <a:pPr marL="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Garamond"/>
              <a:buNone/>
            </a:pPr>
            <a:r>
              <a:rPr lang="en-US" sz="25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-Player navigates grid filled with </a:t>
            </a:r>
            <a:r>
              <a:rPr lang="en-US" sz="2500" dirty="0">
                <a:latin typeface="Droid Sans"/>
                <a:ea typeface="Droid Sans"/>
                <a:cs typeface="Droid Sans"/>
                <a:sym typeface="Droid Sans"/>
              </a:rPr>
              <a:t>traps </a:t>
            </a:r>
            <a:r>
              <a:rPr lang="en-US" sz="2500" b="0" i="0" u="none" strike="noStrike" cap="none" baseline="0" dirty="0">
                <a:solidFill>
                  <a:schemeClr val="lt1"/>
                </a:solidFill>
                <a:latin typeface="Droid Sans"/>
                <a:ea typeface="Droid Sans"/>
                <a:cs typeface="Droid Sans"/>
                <a:sym typeface="Droid Sans"/>
              </a:rPr>
              <a:t>and obstacles to reach next level!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60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ESCAPE!</a:t>
            </a:r>
          </a:p>
        </p:txBody>
      </p:sp>
      <p:pic>
        <p:nvPicPr>
          <p:cNvPr id="92" name="Shape 92"/>
          <p:cNvPicPr preferRelativeResize="0"/>
          <p:nvPr/>
        </p:nvPicPr>
        <p:blipFill rotWithShape="1">
          <a:blip r:embed="rId3">
            <a:alphaModFix/>
          </a:blip>
          <a:srcRect t="11203" b="6782"/>
          <a:stretch/>
        </p:blipFill>
        <p:spPr>
          <a:xfrm>
            <a:off x="6005200" y="1784025"/>
            <a:ext cx="3030501" cy="441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457200" y="2078597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u="sng" dirty="0" err="1"/>
              <a:t>GameObjectFactory</a:t>
            </a:r>
            <a:endParaRPr lang="en-US" b="1" u="sng" dirty="0"/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Generates polymorphic </a:t>
            </a:r>
            <a:r>
              <a:rPr lang="en-US" dirty="0" err="1"/>
              <a:t>GameObjects</a:t>
            </a:r>
            <a:r>
              <a:rPr lang="en-US" dirty="0"/>
              <a:t> based on type of </a:t>
            </a:r>
            <a:r>
              <a:rPr lang="en-US" dirty="0" err="1"/>
              <a:t>GameObject</a:t>
            </a:r>
            <a:r>
              <a:rPr lang="en-US" dirty="0"/>
              <a:t> and </a:t>
            </a:r>
            <a:r>
              <a:rPr lang="en-US" dirty="0" err="1"/>
              <a:t>x,y</a:t>
            </a:r>
            <a:r>
              <a:rPr lang="en-US" dirty="0"/>
              <a:t> coordinates</a:t>
            </a:r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u="sng" dirty="0" err="1"/>
              <a:t>LevelFactory</a:t>
            </a:r>
            <a:endParaRPr lang="en-US" b="1" u="sng" dirty="0"/>
          </a:p>
          <a:p>
            <a:pPr marL="0" marR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Creates Level object based on placement of </a:t>
            </a:r>
            <a:r>
              <a:rPr lang="en-US" dirty="0" err="1"/>
              <a:t>GameObject</a:t>
            </a:r>
            <a:r>
              <a:rPr lang="en-US" dirty="0"/>
              <a:t> instances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Factory Method Pattern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Factory Method Pattern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98475"/>
            <a:ext cx="9143998" cy="4539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Droid Sans"/>
              <a:buChar char="-"/>
            </a:pPr>
            <a:r>
              <a:rPr lang="en-US">
                <a:latin typeface="Droid Sans"/>
                <a:ea typeface="Droid Sans"/>
                <a:cs typeface="Droid Sans"/>
                <a:sym typeface="Droid Sans"/>
              </a:rPr>
              <a:t>Used when we want to restrict instantiation of a class to one instance of an object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Droid Sans"/>
              <a:buChar char="-"/>
            </a:pPr>
            <a:r>
              <a:rPr lang="en-US">
                <a:latin typeface="Droid Sans"/>
                <a:ea typeface="Droid Sans"/>
                <a:cs typeface="Droid Sans"/>
                <a:sym typeface="Droid Sans"/>
              </a:rPr>
              <a:t>We only wanted one Exit and one GameBoard in the game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Droid Sans"/>
              <a:buChar char="-"/>
            </a:pPr>
            <a:r>
              <a:rPr lang="en-US">
                <a:latin typeface="Droid Sans"/>
                <a:ea typeface="Droid Sans"/>
                <a:cs typeface="Droid Sans"/>
                <a:sym typeface="Droid Sans"/>
              </a:rPr>
              <a:t>Allows game to execute around the methods of one object instead of multiple classes all calling/instantiating back and forth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Singleton Pattern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Singleton Pattern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175" y="1947050"/>
            <a:ext cx="8431651" cy="351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508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Droid Sans"/>
              <a:buChar char="-"/>
            </a:pPr>
            <a:r>
              <a:rPr lang="en-US" sz="3600">
                <a:latin typeface="Droid Sans"/>
                <a:ea typeface="Droid Sans"/>
                <a:cs typeface="Droid Sans"/>
                <a:sym typeface="Droid Sans"/>
              </a:rPr>
              <a:t>The importance of using diagrams</a:t>
            </a:r>
          </a:p>
          <a:p>
            <a:pPr marL="457200" marR="0" lvl="0" indent="-508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Droid Sans"/>
              <a:buChar char="-"/>
            </a:pPr>
            <a:r>
              <a:rPr lang="en-US" sz="3600">
                <a:latin typeface="Droid Sans"/>
                <a:ea typeface="Droid Sans"/>
                <a:cs typeface="Droid Sans"/>
                <a:sym typeface="Droid Sans"/>
              </a:rPr>
              <a:t>The importance of having a well constructed back-end </a:t>
            </a:r>
          </a:p>
          <a:p>
            <a:pPr marL="457200" marR="0" lvl="0" indent="-508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Droid Sans"/>
              <a:buChar char="-"/>
            </a:pPr>
            <a:r>
              <a:rPr lang="en-US" sz="3600">
                <a:latin typeface="Droid Sans"/>
                <a:ea typeface="Droid Sans"/>
                <a:cs typeface="Droid Sans"/>
                <a:sym typeface="Droid Sans"/>
              </a:rPr>
              <a:t>The utility of design patterns 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48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What Did We Learn?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solidFill>
            <a:schemeClr val="lt1"/>
          </a:solidFill>
          <a:ln w="76200" cap="flat" cmpd="thinThick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buClr>
                <a:srgbClr val="3F3F3F"/>
              </a:buClr>
              <a:buSzPct val="25000"/>
              <a:buFont typeface="Garamond"/>
              <a:buNone/>
            </a:pPr>
            <a:r>
              <a:rPr lang="en-US" sz="6000" b="1">
                <a:solidFill>
                  <a:srgbClr val="3F3F3F"/>
                </a:solidFill>
                <a:latin typeface="Droid Sans"/>
                <a:ea typeface="Droid Sans"/>
                <a:cs typeface="Droid Sans"/>
                <a:sym typeface="Droid Sans"/>
              </a:rPr>
              <a:t>Game Demo</a:t>
            </a: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3">
            <a:alphaModFix/>
          </a:blip>
          <a:srcRect t="3998" b="6747"/>
          <a:stretch/>
        </p:blipFill>
        <p:spPr>
          <a:xfrm>
            <a:off x="4904210" y="2836826"/>
            <a:ext cx="2152815" cy="3415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4">
            <a:alphaModFix/>
          </a:blip>
          <a:srcRect t="3148" b="6882"/>
          <a:stretch/>
        </p:blipFill>
        <p:spPr>
          <a:xfrm>
            <a:off x="1762343" y="2836826"/>
            <a:ext cx="2225773" cy="341592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661851" y="1863629"/>
            <a:ext cx="78899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2">
                    <a:lumMod val="50000"/>
                  </a:schemeClr>
                </a:solidFill>
                <a:hlinkClick r:id="rId5"/>
              </a:rPr>
              <a:t>Link to Demo Video</a:t>
            </a:r>
            <a:endParaRPr lang="en-US" sz="4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Default Design">
  <a:themeElements>
    <a:clrScheme name="">
      <a:dk1>
        <a:srgbClr val="74807C"/>
      </a:dk1>
      <a:lt1>
        <a:srgbClr val="FFFFFF"/>
      </a:lt1>
      <a:dk2>
        <a:srgbClr val="F8FAFF"/>
      </a:dk2>
      <a:lt2>
        <a:srgbClr val="274E7A"/>
      </a:lt2>
      <a:accent1>
        <a:srgbClr val="96BCD7"/>
      </a:accent1>
      <a:accent2>
        <a:srgbClr val="7A5D27"/>
      </a:accent2>
      <a:accent3>
        <a:srgbClr val="FBFCFF"/>
      </a:accent3>
      <a:accent4>
        <a:srgbClr val="DADADA"/>
      </a:accent4>
      <a:accent5>
        <a:srgbClr val="C9DAE8"/>
      </a:accent5>
      <a:accent6>
        <a:srgbClr val="6E5322"/>
      </a:accent6>
      <a:hlink>
        <a:srgbClr val="335F7A"/>
      </a:hlink>
      <a:folHlink>
        <a:srgbClr val="FFFF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140</Words>
  <Application>Microsoft Office PowerPoint</Application>
  <PresentationFormat>On-screen Show (4:3)</PresentationFormat>
  <Paragraphs>27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Garamond</vt:lpstr>
      <vt:lpstr>Arial</vt:lpstr>
      <vt:lpstr>Droid Sans</vt:lpstr>
      <vt:lpstr>Default Design</vt:lpstr>
      <vt:lpstr>ESCAPE!</vt:lpstr>
      <vt:lpstr>Factory Method Pattern</vt:lpstr>
      <vt:lpstr>Factory Method Pattern</vt:lpstr>
      <vt:lpstr>Singleton Pattern</vt:lpstr>
      <vt:lpstr>Singleton Pattern</vt:lpstr>
      <vt:lpstr>What Did We Learn?</vt:lpstr>
      <vt:lpstr>Game Demo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ESCAPE!</dc:title>
  <cp:lastModifiedBy>Adam Holt</cp:lastModifiedBy>
  <cp:revision>2</cp:revision>
  <dcterms:modified xsi:type="dcterms:W3CDTF">2015-12-08T02:25:58Z</dcterms:modified>
</cp:coreProperties>
</file>